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69" r:id="rId5"/>
    <p:sldId id="258" r:id="rId6"/>
    <p:sldId id="265" r:id="rId7"/>
    <p:sldId id="259" r:id="rId8"/>
    <p:sldId id="260" r:id="rId9"/>
    <p:sldId id="261" r:id="rId10"/>
    <p:sldId id="262" r:id="rId11"/>
    <p:sldId id="266" r:id="rId12"/>
    <p:sldId id="268" r:id="rId13"/>
    <p:sldId id="267" r:id="rId14"/>
    <p:sldId id="263" r:id="rId15"/>
    <p:sldId id="270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27/3/2017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851648" cy="1828800"/>
          </a:xfrm>
        </p:spPr>
        <p:txBody>
          <a:bodyPr>
            <a:normAutofit/>
          </a:bodyPr>
          <a:lstStyle/>
          <a:p>
            <a:r>
              <a:rPr lang="el-GR" sz="4000" dirty="0" smtClean="0"/>
              <a:t>Τι πρέπει να γνωρίζουν οι γονείς για την ουρολοίμωξη-</a:t>
            </a:r>
            <a:r>
              <a:rPr lang="el-GR" sz="4000" dirty="0" err="1" smtClean="0"/>
              <a:t>πυελονεφρίτιδα</a:t>
            </a:r>
            <a:r>
              <a:rPr lang="el-GR" sz="4000" dirty="0" smtClean="0"/>
              <a:t>.</a:t>
            </a:r>
            <a:endParaRPr lang="el-GR" sz="40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4000504"/>
            <a:ext cx="7854696" cy="1752600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ΓΟΥΛΟΠΟΥΛΟΣ ΧΡΗΣΤΟΣ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ΙΑΤΡΟΣ ΑΚΤΙΝΟΔΙΑΓΝΩΣΤΗΣ</a:t>
            </a:r>
          </a:p>
          <a:p>
            <a:endParaRPr lang="el-GR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</a:rPr>
              <a:t>ΑΜΠΕΛΩΝΑΣ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22 . 03 . 2017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Ποια είναι τα ακτινολογικά ευρήματα και ποια η διαφορική διάγνωση;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Ακτινολογικά ευρήματα</a:t>
            </a:r>
            <a:r>
              <a:rPr lang="el-GR" dirty="0" smtClean="0"/>
              <a:t>: </a:t>
            </a:r>
          </a:p>
          <a:p>
            <a:pPr>
              <a:buNone/>
            </a:pPr>
            <a:r>
              <a:rPr lang="el-GR" dirty="0" smtClean="0"/>
              <a:t>     -Βλάβες τριγωνικές , σαν σφήνα ή </a:t>
            </a:r>
            <a:r>
              <a:rPr lang="el-GR" dirty="0" err="1" smtClean="0"/>
              <a:t>στρογγύλες</a:t>
            </a:r>
            <a:r>
              <a:rPr lang="el-GR" dirty="0" smtClean="0"/>
              <a:t> , με εστιακή διόγκωση και </a:t>
            </a:r>
            <a:r>
              <a:rPr lang="el-GR" dirty="0" err="1" smtClean="0"/>
              <a:t>υποαιμάτωση</a:t>
            </a:r>
            <a:r>
              <a:rPr lang="el-GR" dirty="0" smtClean="0"/>
              <a:t> του παρεγχύματος.</a:t>
            </a:r>
          </a:p>
          <a:p>
            <a:pPr>
              <a:buNone/>
            </a:pPr>
            <a:r>
              <a:rPr lang="el-GR" dirty="0" smtClean="0"/>
              <a:t>   Στον </a:t>
            </a:r>
            <a:r>
              <a:rPr lang="el-GR" b="1" dirty="0" err="1" smtClean="0">
                <a:solidFill>
                  <a:schemeClr val="accent1">
                    <a:lumMod val="75000"/>
                  </a:schemeClr>
                </a:solidFill>
              </a:rPr>
              <a:t>υπερηχοτομογραφικό</a:t>
            </a:r>
            <a:r>
              <a:rPr lang="el-GR" dirty="0" smtClean="0"/>
              <a:t> έλεγχο :</a:t>
            </a:r>
          </a:p>
          <a:p>
            <a:pPr>
              <a:buNone/>
            </a:pPr>
            <a:r>
              <a:rPr lang="el-GR" dirty="0" smtClean="0"/>
              <a:t>     Παρατηρούνται περιοχές παθολογικής </a:t>
            </a:r>
            <a:r>
              <a:rPr lang="el-GR" dirty="0" err="1" smtClean="0"/>
              <a:t>ηχοδομής,οι</a:t>
            </a:r>
            <a:r>
              <a:rPr lang="el-GR" dirty="0" smtClean="0"/>
              <a:t> οποίες δεν εμφανίζουν χρώμα μετά την έγχρωμη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Doppler</a:t>
            </a:r>
            <a:r>
              <a:rPr lang="el-GR" dirty="0" smtClean="0"/>
              <a:t> </a:t>
            </a:r>
            <a:r>
              <a:rPr lang="el-GR" dirty="0" err="1" smtClean="0"/>
              <a:t>υπερηχοτομογραφία</a:t>
            </a:r>
            <a:r>
              <a:rPr lang="el-GR" dirty="0" smtClean="0"/>
              <a:t>.</a:t>
            </a:r>
          </a:p>
          <a:p>
            <a:pPr>
              <a:buNone/>
            </a:pPr>
            <a:r>
              <a:rPr lang="el-GR" dirty="0" smtClean="0"/>
              <a:t>    Η </a:t>
            </a:r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</a:rPr>
              <a:t>διαφορική διάγνωση </a:t>
            </a:r>
            <a:r>
              <a:rPr lang="el-GR" dirty="0" smtClean="0"/>
              <a:t>περιλαμβάνει το</a:t>
            </a:r>
          </a:p>
          <a:p>
            <a:pPr>
              <a:buNone/>
            </a:pPr>
            <a:r>
              <a:rPr lang="el-GR" dirty="0" smtClean="0"/>
              <a:t>    -  </a:t>
            </a:r>
            <a:r>
              <a:rPr lang="el-GR" dirty="0" err="1" smtClean="0"/>
              <a:t>έμφρακτο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   - την ουλή </a:t>
            </a:r>
          </a:p>
          <a:p>
            <a:pPr>
              <a:buNone/>
            </a:pPr>
            <a:r>
              <a:rPr lang="el-GR" dirty="0" smtClean="0"/>
              <a:t>    - μάζα.</a:t>
            </a:r>
            <a:endParaRPr lang="el-GR" dirty="0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7391863_10155005436218950_2054602609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3" y="1928802"/>
            <a:ext cx="6215106" cy="4429155"/>
          </a:xfrm>
        </p:spPr>
      </p:pic>
    </p:spTree>
  </p:cSld>
  <p:clrMapOvr>
    <a:masterClrMapping/>
  </p:clrMapOvr>
  <p:transition>
    <p:zoom dir="in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7410217_10155005436388950_561405175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00240"/>
            <a:ext cx="5643602" cy="4000528"/>
          </a:xfrm>
        </p:spPr>
      </p:pic>
    </p:spTree>
  </p:cSld>
  <p:clrMapOvr>
    <a:masterClrMapping/>
  </p:clrMapOvr>
  <p:transition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7439514_10155005436278950_136206394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785795"/>
            <a:ext cx="5000659" cy="5929354"/>
          </a:xfrm>
        </p:spPr>
      </p:pic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Τι περιλαμβάνει η θεραπεία;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 smtClean="0"/>
              <a:t>Περιλαμαβάνει</a:t>
            </a:r>
            <a:r>
              <a:rPr lang="el-GR" dirty="0" smtClean="0"/>
              <a:t>:</a:t>
            </a:r>
          </a:p>
          <a:p>
            <a:pPr>
              <a:buNone/>
            </a:pPr>
            <a:r>
              <a:rPr lang="el-GR" dirty="0" smtClean="0"/>
              <a:t>    -  την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αντιβιωτική</a:t>
            </a:r>
            <a:r>
              <a:rPr lang="el-GR" dirty="0" smtClean="0"/>
              <a:t> αγωγή(7-14 ημέρες),αρχικά ενδοφλεβίως και στη συνέχεια από το στόμα</a:t>
            </a:r>
          </a:p>
          <a:p>
            <a:pPr>
              <a:buNone/>
            </a:pPr>
            <a:r>
              <a:rPr lang="el-GR" dirty="0" smtClean="0"/>
              <a:t>    -  την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απεικόνιση</a:t>
            </a:r>
            <a:r>
              <a:rPr lang="el-GR" dirty="0" smtClean="0"/>
              <a:t> για αποκλεισμό </a:t>
            </a:r>
            <a:r>
              <a:rPr lang="el-GR" dirty="0" err="1" smtClean="0"/>
              <a:t>κυστεοουρητηρικής</a:t>
            </a:r>
            <a:r>
              <a:rPr lang="el-GR" dirty="0" smtClean="0"/>
              <a:t> </a:t>
            </a:r>
            <a:r>
              <a:rPr lang="el-GR" dirty="0" err="1" smtClean="0"/>
              <a:t>παλινδρόμισης</a:t>
            </a:r>
            <a:r>
              <a:rPr lang="el-GR" dirty="0" smtClean="0"/>
              <a:t> και λοιπών συγγενών ανωμαλιών</a:t>
            </a:r>
          </a:p>
          <a:p>
            <a:pPr>
              <a:buNone/>
            </a:pPr>
            <a:r>
              <a:rPr lang="el-GR" dirty="0" smtClean="0"/>
              <a:t>    - 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χημειοπροφύλαξη</a:t>
            </a:r>
            <a:r>
              <a:rPr lang="el-GR" dirty="0" smtClean="0"/>
              <a:t> σε καταγραφή </a:t>
            </a:r>
            <a:r>
              <a:rPr lang="el-GR" dirty="0" err="1" smtClean="0"/>
              <a:t>προδιαθεσικού</a:t>
            </a:r>
            <a:r>
              <a:rPr lang="el-GR" dirty="0" smtClean="0"/>
              <a:t> παράγοντα για ουρολοίμωξη.</a:t>
            </a:r>
            <a:endParaRPr lang="el-GR" dirty="0"/>
          </a:p>
        </p:txBody>
      </p:sp>
    </p:spTree>
  </p:cSld>
  <p:clrMapOvr>
    <a:masterClrMapping/>
  </p:clrMapOvr>
  <p:transition>
    <p:checker dir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Σας ευχαριστώ ….</a:t>
            </a:r>
            <a:endParaRPr lang="el-GR" dirty="0"/>
          </a:p>
        </p:txBody>
      </p:sp>
      <p:pic>
        <p:nvPicPr>
          <p:cNvPr id="4" name="3 - Θέση περιεχομένου" descr="17440351_10155006779233950_80541994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750" y="2186781"/>
            <a:ext cx="4762500" cy="3886200"/>
          </a:xfrm>
        </p:spPr>
      </p:pic>
    </p:spTree>
  </p:cSld>
  <p:clrMapOvr>
    <a:masterClrMapping/>
  </p:clrMapOvr>
  <p:transition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7410329_10155005435973950_16876885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2139156"/>
            <a:ext cx="7000924" cy="4290240"/>
          </a:xfrm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Για πιο λόγο η ουρολοίμωξη-</a:t>
            </a:r>
            <a:r>
              <a:rPr lang="el-GR" sz="2400" dirty="0" err="1" smtClean="0"/>
              <a:t>πυελονεφρίτιδα</a:t>
            </a:r>
            <a:r>
              <a:rPr lang="el-GR" sz="2400" dirty="0" smtClean="0"/>
              <a:t> αποτελεί πρόβλημα του ουροποιογεννητικού συστήματος και ποια είναι τα συμπτώματα.</a:t>
            </a:r>
            <a:endParaRPr lang="el-GR" sz="24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ουρολόμωξη</a:t>
            </a:r>
            <a:r>
              <a:rPr lang="el-GR" dirty="0" smtClean="0"/>
              <a:t> αποτελεί το συχνότερο πρόβλημα του ουροποιογεννητικού συστήματος στα παιδιά και έρχεται δεύτερη στην κατηγορία των λοιμώξεων , μετά τις λοιμώξεις του αναπνευστικού.</a:t>
            </a:r>
          </a:p>
          <a:p>
            <a:r>
              <a:rPr lang="el-GR" dirty="0" smtClean="0"/>
              <a:t>Είναι δύο φορές πιο συχνό στα κορίτσια </a:t>
            </a:r>
            <a:r>
              <a:rPr lang="el-GR" dirty="0" err="1" smtClean="0"/>
              <a:t>απ'ότι</a:t>
            </a:r>
            <a:r>
              <a:rPr lang="el-GR" dirty="0" smtClean="0"/>
              <a:t> στα αγόρια . Περιλαμβάνει την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πυελονεφρίτιδα</a:t>
            </a:r>
            <a:r>
              <a:rPr lang="el-GR" dirty="0" smtClean="0"/>
              <a:t> , ή εστιακή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βακτηριδιακή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νεφρίτιδα </a:t>
            </a:r>
            <a:r>
              <a:rPr lang="el-GR" dirty="0" smtClean="0"/>
              <a:t>, ή οξεία λοβώδη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νεφρωνία</a:t>
            </a:r>
            <a:r>
              <a:rPr lang="el-GR" dirty="0" smtClean="0"/>
              <a:t> , η οποία προκαλεί λοιμογόνο φλεγμονή στο νεφρικό παρέγχυμα και τις λοιμώξεις κατώτερου ουροποιητικού , όπως κυστίτιδα και ουρηθρίτιδα.</a:t>
            </a:r>
            <a:endParaRPr lang="el-GR" dirty="0"/>
          </a:p>
        </p:txBody>
      </p:sp>
    </p:spTree>
  </p:cSld>
  <p:clrMapOvr>
    <a:masterClrMapping/>
  </p:clrMapOvr>
  <p:transition>
    <p:wheel spokes="8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7439607_10155005439128950_256656086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2500307"/>
            <a:ext cx="5286412" cy="3000396"/>
          </a:xfrm>
        </p:spPr>
      </p:pic>
    </p:spTree>
  </p:cSld>
  <p:clrMapOvr>
    <a:masterClrMapping/>
  </p:clrMapOvr>
  <p:transition>
    <p:pull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Προκαλεί συνήθως :</a:t>
            </a:r>
          </a:p>
          <a:p>
            <a:pPr>
              <a:buNone/>
            </a:pPr>
            <a:r>
              <a:rPr lang="el-GR" dirty="0" smtClean="0"/>
              <a:t>       - Πυρετό</a:t>
            </a:r>
          </a:p>
          <a:p>
            <a:pPr>
              <a:buNone/>
            </a:pPr>
            <a:r>
              <a:rPr lang="el-GR" dirty="0" smtClean="0"/>
              <a:t>       - Λήθαργο</a:t>
            </a:r>
          </a:p>
          <a:p>
            <a:pPr>
              <a:buNone/>
            </a:pPr>
            <a:r>
              <a:rPr lang="el-GR" dirty="0" smtClean="0"/>
              <a:t>       - Ευερεθιστότητα</a:t>
            </a:r>
          </a:p>
          <a:p>
            <a:pPr>
              <a:buNone/>
            </a:pPr>
            <a:r>
              <a:rPr lang="el-GR" dirty="0" smtClean="0"/>
              <a:t>       - Κοιλιακό άλγος             </a:t>
            </a:r>
          </a:p>
          <a:p>
            <a:pPr>
              <a:buNone/>
            </a:pPr>
            <a:r>
              <a:rPr lang="el-GR" dirty="0" smtClean="0"/>
              <a:t>       - Έμετο </a:t>
            </a:r>
          </a:p>
          <a:p>
            <a:pPr>
              <a:buNone/>
            </a:pPr>
            <a:r>
              <a:rPr lang="el-GR" dirty="0" smtClean="0"/>
              <a:t>       - Αιματουρία</a:t>
            </a:r>
          </a:p>
          <a:p>
            <a:pPr>
              <a:buNone/>
            </a:pPr>
            <a:r>
              <a:rPr lang="el-GR" dirty="0" smtClean="0"/>
              <a:t>       - Δυσουρία </a:t>
            </a:r>
          </a:p>
          <a:p>
            <a:pPr>
              <a:buNone/>
            </a:pPr>
            <a:r>
              <a:rPr lang="el-GR" dirty="0" smtClean="0"/>
              <a:t>       - Νεογνικό ίκτερο</a:t>
            </a:r>
          </a:p>
          <a:p>
            <a:pPr>
              <a:buNone/>
            </a:pPr>
            <a:r>
              <a:rPr lang="el-GR" dirty="0" smtClean="0"/>
              <a:t>       - Ανεπαρκή πρόσληψη βάρους </a:t>
            </a:r>
          </a:p>
          <a:p>
            <a:pPr>
              <a:buNone/>
            </a:pPr>
            <a:r>
              <a:rPr lang="el-GR" dirty="0" smtClean="0"/>
              <a:t>       - Δύσοσμα ούρα.</a:t>
            </a:r>
            <a:endParaRPr lang="el-GR" dirty="0"/>
          </a:p>
        </p:txBody>
      </p:sp>
    </p:spTree>
  </p:cSld>
  <p:clrMapOvr>
    <a:masterClrMapping/>
  </p:clrMapOvr>
  <p:transition>
    <p:pull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4" name="3 - Θέση περιεχομένου" descr="17439605_10155005436093950_44369971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1" y="1953419"/>
            <a:ext cx="6643734" cy="4352925"/>
          </a:xfrm>
        </p:spPr>
      </p:pic>
    </p:spTree>
  </p:cSld>
  <p:clrMapOvr>
    <a:masterClrMapping/>
  </p:clrMapOvr>
  <p:transition>
    <p:strips dir="l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Ποιος είναι ο στόχος των </a:t>
            </a:r>
            <a:r>
              <a:rPr lang="el-GR" sz="2800" dirty="0" err="1" smtClean="0"/>
              <a:t>ακτινοδιαγνωστών</a:t>
            </a:r>
            <a:r>
              <a:rPr lang="el-GR" sz="2800" dirty="0" smtClean="0"/>
              <a:t> ιατρών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Στόχος των </a:t>
            </a:r>
            <a:r>
              <a:rPr lang="el-GR" dirty="0" err="1" smtClean="0"/>
              <a:t>ακτινοδιαγνωστών</a:t>
            </a:r>
            <a:r>
              <a:rPr lang="el-GR" dirty="0" smtClean="0"/>
              <a:t> ιατρών είναι να απεικονίσουν: </a:t>
            </a:r>
          </a:p>
          <a:p>
            <a:pPr>
              <a:buNone/>
            </a:pPr>
            <a:r>
              <a:rPr lang="el-GR" dirty="0" smtClean="0"/>
              <a:t>     -Τη </a:t>
            </a:r>
            <a:r>
              <a:rPr lang="el-GR" dirty="0" err="1" smtClean="0"/>
              <a:t>φλοιική</a:t>
            </a:r>
            <a:r>
              <a:rPr lang="el-GR" dirty="0" smtClean="0"/>
              <a:t> αλλοίωση για να τεθεί η διάγνωση της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πυελονεφρίτιδας</a:t>
            </a:r>
            <a:r>
              <a:rPr lang="el-GR" dirty="0" smtClean="0"/>
              <a:t> και όχι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κυστίτιδας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 smtClean="0"/>
              <a:t>     -Τις διάφορες συγγενείς ανωμαλίες και την παρουσία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κυστεοουρητηρικής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 παλινδρόμησης</a:t>
            </a:r>
            <a:r>
              <a:rPr lang="el-GR" dirty="0" smtClean="0"/>
              <a:t>. </a:t>
            </a:r>
          </a:p>
          <a:p>
            <a:pPr>
              <a:buNone/>
            </a:pPr>
            <a:r>
              <a:rPr lang="el-GR" dirty="0" smtClean="0"/>
              <a:t>     -Τη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μέτρηση των νεφρών</a:t>
            </a:r>
            <a:r>
              <a:rPr lang="el-GR" dirty="0" smtClean="0"/>
              <a:t>, ώστε να </a:t>
            </a:r>
            <a:r>
              <a:rPr lang="el-GR" dirty="0" err="1" smtClean="0"/>
              <a:t>καταφράφεται</a:t>
            </a:r>
            <a:r>
              <a:rPr lang="el-GR" dirty="0" smtClean="0"/>
              <a:t> η μετέπειτα ανάπτυξή τους</a:t>
            </a:r>
            <a:endParaRPr lang="el-GR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Γενικότερα οι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ακτινοδιαγνώστες</a:t>
            </a:r>
            <a:r>
              <a:rPr lang="el-GR" dirty="0" smtClean="0"/>
              <a:t> ιατροί έχουν σαν στόχο την ανίχνευση των παιδιών , τα οποία θα επωφεληθούν με τη συνεργασία των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παιδιάτρων</a:t>
            </a:r>
            <a:r>
              <a:rPr lang="el-GR" dirty="0" smtClean="0"/>
              <a:t> τη χρόνια αντιβιοτική αγωγή ή ακόμη και το χειρουργείο ώστε να αποφευχθούν απώτερες επιπλοκές , για παράδειγμα οι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ουλές</a:t>
            </a:r>
            <a:r>
              <a:rPr lang="el-GR" dirty="0" smtClean="0"/>
              <a:t> στο νεφρικό παρέγχυμα , η 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νεφραγγειακή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υπέρταση</a:t>
            </a:r>
            <a:r>
              <a:rPr lang="el-GR" dirty="0" smtClean="0"/>
              <a:t> , η 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χρόνια νεφρική ανεπάρκεια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  <p:transition>
    <p:cover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Ποιοι είναι οι απεικονιστικοί μέθοδοι που μπορούν να </a:t>
            </a:r>
            <a:r>
              <a:rPr lang="el-GR" sz="2800" dirty="0" err="1" smtClean="0"/>
              <a:t>χρησιμοποηθούν</a:t>
            </a:r>
            <a:r>
              <a:rPr lang="el-GR" sz="2800" dirty="0" smtClean="0"/>
              <a:t>.</a:t>
            </a:r>
            <a:endParaRPr lang="el-GR" sz="28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απεικονιστικοί μέθοδοι που χρησιμοποιούνται είναι: </a:t>
            </a:r>
          </a:p>
          <a:p>
            <a:pPr>
              <a:buNone/>
            </a:pPr>
            <a:r>
              <a:rPr lang="el-GR" dirty="0" smtClean="0"/>
              <a:t>      -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Υπερηχοτομογραφία</a:t>
            </a:r>
            <a:r>
              <a:rPr lang="el-GR" dirty="0" smtClean="0"/>
              <a:t> (υπέρηχος) νεφρών - ουροδόχου κύστεως. </a:t>
            </a:r>
          </a:p>
          <a:p>
            <a:pPr>
              <a:buNone/>
            </a:pPr>
            <a:r>
              <a:rPr lang="el-GR" dirty="0" smtClean="0"/>
              <a:t>      -</a:t>
            </a:r>
            <a:r>
              <a:rPr lang="el-GR" dirty="0" err="1" smtClean="0">
                <a:solidFill>
                  <a:schemeClr val="accent1">
                    <a:lumMod val="75000"/>
                  </a:schemeClr>
                </a:solidFill>
              </a:rPr>
              <a:t>Κυστεοουρηθρογραφία</a:t>
            </a:r>
            <a:r>
              <a:rPr lang="el-GR" dirty="0" smtClean="0"/>
              <a:t> για τον έλεγχο </a:t>
            </a:r>
            <a:r>
              <a:rPr lang="el-GR" dirty="0" err="1" smtClean="0"/>
              <a:t>κυστεοουρητηρικής</a:t>
            </a:r>
            <a:r>
              <a:rPr lang="el-GR" dirty="0" smtClean="0"/>
              <a:t> παλινδρόμησης.  </a:t>
            </a:r>
          </a:p>
          <a:p>
            <a:pPr>
              <a:buNone/>
            </a:pPr>
            <a:r>
              <a:rPr lang="el-GR" dirty="0" smtClean="0"/>
              <a:t>      -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Σπινθηρογράφημα</a:t>
            </a:r>
            <a:r>
              <a:rPr lang="el-GR" dirty="0" smtClean="0"/>
              <a:t> για τον έλεγχο του λειτουργικού νεφρικού παρεγχύματος ή για τον έλεγχο απόφραξης. </a:t>
            </a:r>
          </a:p>
          <a:p>
            <a:pPr>
              <a:buNone/>
            </a:pPr>
            <a:r>
              <a:rPr lang="el-GR" dirty="0" smtClean="0"/>
              <a:t>     -</a:t>
            </a:r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Ενδοφλέβια πυελογραφία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</TotalTime>
  <Words>429</Words>
  <PresentationFormat>Προβολή στην οθόνη (4:3)</PresentationFormat>
  <Paragraphs>47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Ροή</vt:lpstr>
      <vt:lpstr>Τι πρέπει να γνωρίζουν οι γονείς για την ουρολοίμωξη-πυελονεφρίτιδα.</vt:lpstr>
      <vt:lpstr>Διαφάνεια 2</vt:lpstr>
      <vt:lpstr>Για πιο λόγο η ουρολοίμωξη-πυελονεφρίτιδα αποτελεί πρόβλημα του ουροποιογεννητικού συστήματος και ποια είναι τα συμπτώματα.</vt:lpstr>
      <vt:lpstr>Διαφάνεια 4</vt:lpstr>
      <vt:lpstr>Διαφάνεια 5</vt:lpstr>
      <vt:lpstr>Διαφάνεια 6</vt:lpstr>
      <vt:lpstr>Ποιος είναι ο στόχος των ακτινοδιαγνωστών ιατρών</vt:lpstr>
      <vt:lpstr>Διαφάνεια 8</vt:lpstr>
      <vt:lpstr>Ποιοι είναι οι απεικονιστικοί μέθοδοι που μπορούν να χρησιμοποηθούν.</vt:lpstr>
      <vt:lpstr>Ποια είναι τα ακτινολογικά ευρήματα και ποια η διαφορική διάγνωση;</vt:lpstr>
      <vt:lpstr>Διαφάνεια 11</vt:lpstr>
      <vt:lpstr>Διαφάνεια 12</vt:lpstr>
      <vt:lpstr>Διαφάνεια 13</vt:lpstr>
      <vt:lpstr>Τι περιλαμβάνει η θεραπεία;</vt:lpstr>
      <vt:lpstr>Σας ευχαριστώ ….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 πρέπει να γνωρίζουν οι γονείς για την ουρολοίμωξη-πυελονεφρίτιδα.</dc:title>
  <dc:creator>user1</dc:creator>
  <cp:lastModifiedBy>giannis</cp:lastModifiedBy>
  <cp:revision>9</cp:revision>
  <dcterms:created xsi:type="dcterms:W3CDTF">2017-03-20T20:55:38Z</dcterms:created>
  <dcterms:modified xsi:type="dcterms:W3CDTF">2017-03-27T07:12:46Z</dcterms:modified>
</cp:coreProperties>
</file>